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1" r:id="rId3"/>
    <p:sldId id="269" r:id="rId4"/>
    <p:sldId id="279" r:id="rId5"/>
    <p:sldId id="265" r:id="rId6"/>
    <p:sldId id="259" r:id="rId7"/>
    <p:sldId id="257" r:id="rId8"/>
    <p:sldId id="264" r:id="rId9"/>
    <p:sldId id="273" r:id="rId10"/>
    <p:sldId id="270" r:id="rId11"/>
    <p:sldId id="272" r:id="rId12"/>
    <p:sldId id="262" r:id="rId13"/>
    <p:sldId id="275" r:id="rId14"/>
    <p:sldId id="276" r:id="rId15"/>
    <p:sldId id="277" r:id="rId16"/>
    <p:sldId id="278" r:id="rId17"/>
    <p:sldId id="274" r:id="rId18"/>
    <p:sldId id="258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0B30B-16F5-4B43-85F5-7BD63500C1DA}" type="datetimeFigureOut">
              <a:rPr lang="es-ES" smtClean="0"/>
              <a:t>22/11/2013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1ACED-5F26-0448-B83E-200E79EB79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637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6778D-A8AA-414E-AAC9-51802ED77B69}" type="datetimeFigureOut">
              <a:rPr lang="es-ES" smtClean="0"/>
              <a:t>22/11/2013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F851D-D078-A14E-B673-5E6996F19A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140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F851D-D078-A14E-B673-5E6996F19A2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16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it-I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2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205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57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68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77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357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12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62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06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60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it-I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it-I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3781-2968-384D-A705-6C189455ECA1}" type="datetimeFigureOut">
              <a:rPr lang="es-ES" smtClean="0"/>
              <a:t>22/11/2013</a:t>
            </a:fld>
            <a:endParaRPr lang="it-I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4EBA-ADFB-1A4E-BD2E-22BB227C74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47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mlc.imf.csic.es/codolca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tei-c.org/index.x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7100" y="499356"/>
            <a:ext cx="8684019" cy="1559605"/>
          </a:xfrm>
        </p:spPr>
        <p:txBody>
          <a:bodyPr>
            <a:noAutofit/>
          </a:bodyPr>
          <a:lstStyle/>
          <a:p>
            <a:r>
              <a:rPr lang="es-ES_tradnl" dirty="0" smtClean="0">
                <a:cs typeface="Garamond"/>
              </a:rPr>
              <a:t>Presentación de la edición digital del </a:t>
            </a:r>
            <a:r>
              <a:rPr lang="es-ES_tradnl" i="1" dirty="0" err="1" smtClean="0">
                <a:cs typeface="Garamond"/>
              </a:rPr>
              <a:t>Glossarium</a:t>
            </a:r>
            <a:r>
              <a:rPr lang="es-ES_tradnl" i="1" dirty="0" smtClean="0">
                <a:cs typeface="Garamond"/>
              </a:rPr>
              <a:t> </a:t>
            </a:r>
            <a:r>
              <a:rPr lang="es-ES_tradnl" i="1" dirty="0" err="1" smtClean="0">
                <a:cs typeface="Garamond"/>
              </a:rPr>
              <a:t>Mediae</a:t>
            </a:r>
            <a:r>
              <a:rPr lang="es-ES_tradnl" i="1" dirty="0" smtClean="0">
                <a:cs typeface="Garamond"/>
              </a:rPr>
              <a:t> </a:t>
            </a:r>
            <a:r>
              <a:rPr lang="es-ES_tradnl" i="1" dirty="0" err="1" smtClean="0">
                <a:cs typeface="Garamond"/>
              </a:rPr>
              <a:t>Latinitatis</a:t>
            </a:r>
            <a:r>
              <a:rPr lang="es-ES_tradnl" i="1" dirty="0" smtClean="0">
                <a:cs typeface="Garamond"/>
              </a:rPr>
              <a:t> </a:t>
            </a:r>
            <a:r>
              <a:rPr lang="es-ES_tradnl" i="1" dirty="0" err="1" smtClean="0">
                <a:cs typeface="Garamond"/>
              </a:rPr>
              <a:t>Cataloniae</a:t>
            </a:r>
            <a:r>
              <a:rPr lang="es-ES_tradnl" i="1" dirty="0" smtClean="0">
                <a:cs typeface="Garamond"/>
              </a:rPr>
              <a:t> </a:t>
            </a:r>
            <a:r>
              <a:rPr lang="ca-ES" dirty="0" smtClean="0">
                <a:cs typeface="Garamond"/>
              </a:rPr>
              <a:t>(GMLC)</a:t>
            </a:r>
            <a:endParaRPr lang="ca-ES" dirty="0">
              <a:cs typeface="Garamond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83123" y="2681234"/>
            <a:ext cx="7779185" cy="3756113"/>
          </a:xfrm>
        </p:spPr>
        <p:txBody>
          <a:bodyPr>
            <a:noAutofit/>
          </a:bodyPr>
          <a:lstStyle/>
          <a:p>
            <a:pPr algn="r"/>
            <a:r>
              <a:rPr lang="es-ES_tradnl" sz="2800" dirty="0" smtClean="0">
                <a:solidFill>
                  <a:schemeClr val="tx1"/>
                </a:solidFill>
                <a:latin typeface="+mj-lt"/>
                <a:cs typeface="Garamond"/>
              </a:rPr>
              <a:t>Pere J. </a:t>
            </a:r>
            <a:r>
              <a:rPr lang="es-ES_tradnl" sz="2800" dirty="0" err="1" smtClean="0">
                <a:solidFill>
                  <a:schemeClr val="tx1"/>
                </a:solidFill>
                <a:latin typeface="+mj-lt"/>
                <a:cs typeface="Garamond"/>
              </a:rPr>
              <a:t>Quetglas</a:t>
            </a:r>
            <a:r>
              <a:rPr lang="es-ES_tradnl" sz="2800" dirty="0" smtClean="0">
                <a:solidFill>
                  <a:schemeClr val="tx1"/>
                </a:solidFill>
                <a:latin typeface="+mj-lt"/>
                <a:cs typeface="Garamond"/>
              </a:rPr>
              <a:t> (UB)</a:t>
            </a:r>
          </a:p>
          <a:p>
            <a:pPr algn="r"/>
            <a:r>
              <a:rPr lang="es-ES_tradnl" sz="2800" dirty="0" smtClean="0">
                <a:solidFill>
                  <a:schemeClr val="tx1"/>
                </a:solidFill>
                <a:latin typeface="+mj-lt"/>
                <a:cs typeface="Garamond"/>
              </a:rPr>
              <a:t>Marta </a:t>
            </a:r>
            <a:r>
              <a:rPr lang="es-ES_tradnl" sz="2800" dirty="0" err="1" smtClean="0">
                <a:solidFill>
                  <a:schemeClr val="tx1"/>
                </a:solidFill>
                <a:latin typeface="+mj-lt"/>
                <a:cs typeface="Garamond"/>
              </a:rPr>
              <a:t>Punsola</a:t>
            </a:r>
            <a:r>
              <a:rPr lang="es-ES_tradnl" sz="2800" dirty="0" smtClean="0">
                <a:solidFill>
                  <a:schemeClr val="tx1"/>
                </a:solidFill>
                <a:latin typeface="+mj-lt"/>
                <a:cs typeface="Garamond"/>
              </a:rPr>
              <a:t> </a:t>
            </a:r>
            <a:r>
              <a:rPr lang="es-ES_tradnl" sz="2800" dirty="0" err="1" smtClean="0">
                <a:solidFill>
                  <a:schemeClr val="tx1"/>
                </a:solidFill>
                <a:latin typeface="+mj-lt"/>
                <a:cs typeface="Garamond"/>
              </a:rPr>
              <a:t>Munárriz</a:t>
            </a:r>
            <a:r>
              <a:rPr lang="es-ES_tradnl" sz="2800" dirty="0" smtClean="0">
                <a:solidFill>
                  <a:schemeClr val="tx1"/>
                </a:solidFill>
                <a:latin typeface="+mj-lt"/>
                <a:cs typeface="Garamond"/>
              </a:rPr>
              <a:t> (IMF-CSIC)</a:t>
            </a:r>
          </a:p>
          <a:p>
            <a:pPr algn="r"/>
            <a:endParaRPr lang="es-ES_tradnl" sz="2800" dirty="0">
              <a:latin typeface="Garamond"/>
              <a:cs typeface="Garamond"/>
            </a:endParaRPr>
          </a:p>
          <a:p>
            <a:pPr algn="r"/>
            <a:endParaRPr lang="es-ES_tradnl" sz="2400" dirty="0" smtClean="0">
              <a:latin typeface="Garamond"/>
              <a:cs typeface="Garamond"/>
            </a:endParaRPr>
          </a:p>
          <a:p>
            <a:pPr algn="r"/>
            <a:endParaRPr lang="es-ES_tradnl" sz="1800" dirty="0" smtClean="0">
              <a:latin typeface="Garamond"/>
              <a:cs typeface="Garamond"/>
            </a:endParaRPr>
          </a:p>
          <a:p>
            <a:pPr algn="r"/>
            <a:endParaRPr lang="es-ES_tradnl" sz="1800" dirty="0">
              <a:latin typeface="Garamond"/>
              <a:cs typeface="Garamond"/>
            </a:endParaRPr>
          </a:p>
          <a:p>
            <a:pPr algn="r"/>
            <a:r>
              <a:rPr lang="es-ES_tradnl" sz="2400" dirty="0" smtClean="0">
                <a:solidFill>
                  <a:schemeClr val="accent6"/>
                </a:solidFill>
                <a:latin typeface="+mj-lt"/>
                <a:cs typeface="Garamond"/>
              </a:rPr>
              <a:t>VI Congreso Internacional de Latín Medieval Hispánico</a:t>
            </a:r>
          </a:p>
          <a:p>
            <a:pPr algn="r"/>
            <a:r>
              <a:rPr lang="es-ES_tradnl" sz="2400" dirty="0" smtClean="0">
                <a:solidFill>
                  <a:schemeClr val="accent6"/>
                </a:solidFill>
                <a:latin typeface="+mj-lt"/>
                <a:cs typeface="Garamond"/>
              </a:rPr>
              <a:t>20-23 noviembre 2013</a:t>
            </a:r>
          </a:p>
          <a:p>
            <a:pPr algn="r"/>
            <a:r>
              <a:rPr lang="es-ES_tradnl" sz="2400" dirty="0" smtClean="0">
                <a:solidFill>
                  <a:schemeClr val="accent6"/>
                </a:solidFill>
                <a:latin typeface="+mj-lt"/>
                <a:cs typeface="Garamond"/>
              </a:rPr>
              <a:t>La </a:t>
            </a:r>
            <a:r>
              <a:rPr lang="es-ES_tradnl" sz="2400" dirty="0" err="1" smtClean="0">
                <a:solidFill>
                  <a:schemeClr val="accent6"/>
                </a:solidFill>
                <a:latin typeface="+mj-lt"/>
                <a:cs typeface="Garamond"/>
              </a:rPr>
              <a:t>Nucía</a:t>
            </a:r>
            <a:r>
              <a:rPr lang="es-ES_tradnl" sz="2400" dirty="0" smtClean="0">
                <a:solidFill>
                  <a:schemeClr val="accent6"/>
                </a:solidFill>
                <a:latin typeface="+mj-lt"/>
                <a:cs typeface="Garamond"/>
              </a:rPr>
              <a:t> (Alicante)</a:t>
            </a:r>
            <a:endParaRPr lang="es-ES_tradnl" sz="2400" dirty="0">
              <a:solidFill>
                <a:schemeClr val="accent6"/>
              </a:solidFill>
              <a:latin typeface="+mj-lt"/>
              <a:cs typeface="Garamon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754" y="4203917"/>
            <a:ext cx="1550097" cy="4720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52" y="4837559"/>
            <a:ext cx="741571" cy="333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08" y="4239310"/>
            <a:ext cx="2678235" cy="8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del GMLC</a:t>
            </a: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9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GMLC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7507" b="-68233"/>
          <a:stretch/>
        </p:blipFill>
        <p:spPr/>
      </p:pic>
    </p:spTree>
    <p:extLst>
      <p:ext uri="{BB962C8B-B14F-4D97-AF65-F5344CB8AC3E}">
        <p14:creationId xmlns:p14="http://schemas.microsoft.com/office/powerpoint/2010/main" val="42270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Muestra de la edición digital</a:t>
            </a:r>
            <a:endParaRPr lang="es-ES_tradnl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3599" b="-64067"/>
          <a:stretch/>
        </p:blipFill>
        <p:spPr/>
      </p:pic>
    </p:spTree>
    <p:extLst>
      <p:ext uri="{BB962C8B-B14F-4D97-AF65-F5344CB8AC3E}">
        <p14:creationId xmlns:p14="http://schemas.microsoft.com/office/powerpoint/2010/main" val="232005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Muestra de la edición digital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5065" b="-41410"/>
          <a:stretch/>
        </p:blipFill>
        <p:spPr/>
      </p:pic>
    </p:spTree>
    <p:extLst>
      <p:ext uri="{BB962C8B-B14F-4D97-AF65-F5344CB8AC3E}">
        <p14:creationId xmlns:p14="http://schemas.microsoft.com/office/powerpoint/2010/main" val="4172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Muestra de la edición digital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8716" b="-30925"/>
          <a:stretch/>
        </p:blipFill>
        <p:spPr/>
      </p:pic>
    </p:spTree>
    <p:extLst>
      <p:ext uri="{BB962C8B-B14F-4D97-AF65-F5344CB8AC3E}">
        <p14:creationId xmlns:p14="http://schemas.microsoft.com/office/powerpoint/2010/main" val="36959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Muestra de la edición digital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570" b="-23419"/>
          <a:stretch/>
        </p:blipFill>
        <p:spPr/>
      </p:pic>
    </p:spTree>
    <p:extLst>
      <p:ext uri="{BB962C8B-B14F-4D97-AF65-F5344CB8AC3E}">
        <p14:creationId xmlns:p14="http://schemas.microsoft.com/office/powerpoint/2010/main" val="31474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Muestra de la edición digital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998" b="-39946"/>
          <a:stretch/>
        </p:blipFill>
        <p:spPr/>
      </p:pic>
    </p:spTree>
    <p:extLst>
      <p:ext uri="{BB962C8B-B14F-4D97-AF65-F5344CB8AC3E}">
        <p14:creationId xmlns:p14="http://schemas.microsoft.com/office/powerpoint/2010/main" val="35752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Muestra de la edición digital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-9547"/>
          <a:stretch/>
        </p:blipFill>
        <p:spPr/>
      </p:pic>
    </p:spTree>
    <p:extLst>
      <p:ext uri="{BB962C8B-B14F-4D97-AF65-F5344CB8AC3E}">
        <p14:creationId xmlns:p14="http://schemas.microsoft.com/office/powerpoint/2010/main" val="20222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Perspectivas de futuro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Conexión con el CODOLCAT</a:t>
            </a:r>
          </a:p>
          <a:p>
            <a:r>
              <a:rPr lang="es-ES_tradnl" dirty="0" smtClean="0"/>
              <a:t>Presentación de cada voz también en formato .</a:t>
            </a:r>
            <a:r>
              <a:rPr lang="es-ES_tradnl" dirty="0" err="1" smtClean="0"/>
              <a:t>pdf</a:t>
            </a:r>
            <a:endParaRPr lang="es-ES_tradnl" dirty="0" smtClean="0"/>
          </a:p>
          <a:p>
            <a:r>
              <a:rPr lang="es-ES_tradnl" dirty="0"/>
              <a:t>C</a:t>
            </a:r>
            <a:r>
              <a:rPr lang="es-ES_tradnl" dirty="0" smtClean="0"/>
              <a:t>onexión con otros diccionarios en línea (por ejemplo: Du </a:t>
            </a:r>
            <a:r>
              <a:rPr lang="es-ES_tradnl" dirty="0" err="1" smtClean="0"/>
              <a:t>Cange</a:t>
            </a:r>
            <a:r>
              <a:rPr lang="es-ES_tradnl" dirty="0" smtClean="0"/>
              <a:t> o Diccionario griego-español)</a:t>
            </a:r>
          </a:p>
          <a:p>
            <a:pPr lvl="0"/>
            <a:r>
              <a:rPr lang="es-ES_tradnl" dirty="0"/>
              <a:t>P</a:t>
            </a:r>
            <a:r>
              <a:rPr lang="es-ES_tradnl" dirty="0" smtClean="0"/>
              <a:t>ublicación </a:t>
            </a:r>
            <a:r>
              <a:rPr lang="es-ES_tradnl" dirty="0"/>
              <a:t>íntegra del GMLC</a:t>
            </a:r>
            <a:endParaRPr lang="ca-ES" dirty="0"/>
          </a:p>
          <a:p>
            <a:endParaRPr lang="es-ES_tradnl" dirty="0" smtClean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697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50" y="741427"/>
            <a:ext cx="8229600" cy="1143000"/>
          </a:xfrm>
        </p:spPr>
        <p:txBody>
          <a:bodyPr/>
          <a:lstStyle/>
          <a:p>
            <a:r>
              <a:rPr lang="es-ES_tradnl" dirty="0" smtClean="0"/>
              <a:t>Historia editorial del GMLC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795600"/>
            <a:ext cx="8229600" cy="4525963"/>
          </a:xfrm>
        </p:spPr>
        <p:txBody>
          <a:bodyPr>
            <a:normAutofit/>
          </a:bodyPr>
          <a:lstStyle/>
          <a:p>
            <a:endParaRPr lang="it-IT" sz="4000" i="1" dirty="0" smtClean="0"/>
          </a:p>
          <a:p>
            <a:pPr lvl="1">
              <a:buFont typeface="Wingdings" charset="2"/>
              <a:buChar char="Ø"/>
            </a:pPr>
            <a:r>
              <a:rPr lang="it-IT" sz="4000" i="1" dirty="0" err="1" smtClean="0"/>
              <a:t>Glossarium</a:t>
            </a:r>
            <a:endParaRPr lang="it-IT" sz="4000" i="1" dirty="0" smtClean="0"/>
          </a:p>
          <a:p>
            <a:pPr lvl="1">
              <a:buFont typeface="Wingdings" charset="2"/>
              <a:buChar char="Ø"/>
            </a:pPr>
            <a:r>
              <a:rPr lang="it-IT" sz="4000" dirty="0" smtClean="0"/>
              <a:t>CODOLCAT </a:t>
            </a:r>
          </a:p>
          <a:p>
            <a:pPr marL="457200" lvl="1" indent="0">
              <a:buNone/>
            </a:pPr>
            <a:r>
              <a:rPr lang="it-IT" sz="4000" dirty="0" smtClean="0"/>
              <a:t>(</a:t>
            </a:r>
            <a:r>
              <a:rPr lang="hu-HU" sz="4000" dirty="0">
                <a:hlinkClick r:id="rId3"/>
              </a:rPr>
              <a:t>http://gmlc.imf.csic.es/codolcat/</a:t>
            </a:r>
            <a:r>
              <a:rPr lang="it-IT" sz="4000" dirty="0" smtClean="0"/>
              <a:t>)</a:t>
            </a:r>
          </a:p>
          <a:p>
            <a:pPr lvl="1">
              <a:buFont typeface="Wingdings" charset="2"/>
              <a:buChar char="Ø"/>
            </a:pPr>
            <a:r>
              <a:rPr lang="it-IT" sz="4000" dirty="0" err="1"/>
              <a:t>E</a:t>
            </a:r>
            <a:r>
              <a:rPr lang="it-IT" sz="4000" dirty="0" err="1" smtClean="0"/>
              <a:t>dición</a:t>
            </a:r>
            <a:r>
              <a:rPr lang="it-IT" sz="4000" dirty="0" smtClean="0"/>
              <a:t> </a:t>
            </a:r>
            <a:r>
              <a:rPr lang="it-IT" sz="4000" dirty="0" err="1" smtClean="0"/>
              <a:t>digital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470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de investigación del grupo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Redacción del glosario</a:t>
            </a:r>
          </a:p>
          <a:p>
            <a:r>
              <a:rPr lang="es-ES_tradnl" dirty="0" smtClean="0"/>
              <a:t>Ampliación de la base de datos del corpus textual, CODOLCAT</a:t>
            </a:r>
          </a:p>
          <a:p>
            <a:r>
              <a:rPr lang="es-ES_tradnl" dirty="0" smtClean="0"/>
              <a:t>Investigaciones relativas a la documentación latina medieval catalana</a:t>
            </a:r>
          </a:p>
          <a:p>
            <a:r>
              <a:rPr lang="es-ES_tradnl" dirty="0" smtClean="0"/>
              <a:t>Edición digital del GMLC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Edición digital del GMLC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Ventajas del marcado digital</a:t>
            </a:r>
          </a:p>
          <a:p>
            <a:r>
              <a:rPr lang="es-ES" dirty="0" smtClean="0"/>
              <a:t>Tipo de marcado y flujo de trabajo</a:t>
            </a:r>
          </a:p>
          <a:p>
            <a:r>
              <a:rPr lang="es-ES" dirty="0" smtClean="0"/>
              <a:t>Muestra de la evolución del GMLC y de la edición digital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50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65584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Ventajas del marcado digital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Consulta en línea</a:t>
            </a:r>
          </a:p>
          <a:p>
            <a:r>
              <a:rPr lang="es-ES" dirty="0" smtClean="0"/>
              <a:t>Múltiples posibilidades de presentación del contenido (‘</a:t>
            </a:r>
            <a:r>
              <a:rPr lang="es-ES" dirty="0" err="1" smtClean="0"/>
              <a:t>layout</a:t>
            </a:r>
            <a:r>
              <a:rPr lang="es-ES" dirty="0" smtClean="0"/>
              <a:t>’)</a:t>
            </a:r>
          </a:p>
          <a:p>
            <a:r>
              <a:rPr lang="es-ES" dirty="0" smtClean="0"/>
              <a:t>Aumenta las posibilidades de búsqueda</a:t>
            </a:r>
          </a:p>
          <a:p>
            <a:r>
              <a:rPr lang="es-ES" dirty="0" smtClean="0"/>
              <a:t>Optimiza la explotación del material textual</a:t>
            </a:r>
          </a:p>
          <a:p>
            <a:r>
              <a:rPr lang="es-ES" dirty="0" smtClean="0"/>
              <a:t>Facilita la corrección y la rapidez de reedición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72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Tipo de </a:t>
            </a:r>
            <a:r>
              <a:rPr lang="it-IT" dirty="0" err="1" smtClean="0"/>
              <a:t>marcado</a:t>
            </a:r>
            <a:r>
              <a:rPr lang="it-IT" dirty="0" smtClean="0"/>
              <a:t>: </a:t>
            </a:r>
            <a:br>
              <a:rPr lang="it-IT" dirty="0" smtClean="0"/>
            </a:br>
            <a:r>
              <a:rPr lang="it-IT" dirty="0" smtClean="0"/>
              <a:t>Text </a:t>
            </a:r>
            <a:r>
              <a:rPr lang="it-IT" dirty="0" err="1" smtClean="0"/>
              <a:t>Encoding</a:t>
            </a:r>
            <a:r>
              <a:rPr lang="it-IT" dirty="0" smtClean="0"/>
              <a:t> </a:t>
            </a:r>
            <a:r>
              <a:rPr lang="it-IT" dirty="0" err="1" smtClean="0"/>
              <a:t>Initiative</a:t>
            </a:r>
            <a:r>
              <a:rPr lang="it-IT" dirty="0" smtClean="0"/>
              <a:t> (TEI)</a:t>
            </a:r>
            <a:endParaRPr lang="it-I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pl-PL" sz="2400" dirty="0" smtClean="0">
              <a:hlinkClick r:id="rId2"/>
            </a:endParaRPr>
          </a:p>
          <a:p>
            <a:pPr marL="0" indent="0">
              <a:buNone/>
            </a:pPr>
            <a:r>
              <a:rPr lang="pl-PL" sz="2400" dirty="0" smtClean="0">
                <a:hlinkClick r:id="rId2"/>
              </a:rPr>
              <a:t>http</a:t>
            </a:r>
            <a:r>
              <a:rPr lang="pl-PL" sz="2400" dirty="0">
                <a:hlinkClick r:id="rId2"/>
              </a:rPr>
              <a:t>://www.tei-c.org/index.xml</a:t>
            </a:r>
            <a:endParaRPr lang="it-IT" sz="2400" dirty="0"/>
          </a:p>
        </p:txBody>
      </p:sp>
      <p:pic>
        <p:nvPicPr>
          <p:cNvPr id="4" name="Imagen 3" descr="Screen Shot 2013-07-04 at 12.44.5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78" y="2710198"/>
            <a:ext cx="2227982" cy="1402080"/>
          </a:xfrm>
          <a:prstGeom prst="rect">
            <a:avLst/>
          </a:prstGeom>
        </p:spPr>
      </p:pic>
      <p:pic>
        <p:nvPicPr>
          <p:cNvPr id="9" name="Imagen 8" descr="Screen Shot 2013-07-04 at 12.58.14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09" y="3090226"/>
            <a:ext cx="2195399" cy="4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err="1" smtClean="0"/>
              <a:t>Workflow</a:t>
            </a:r>
            <a:r>
              <a:rPr lang="es-ES_tradnl" dirty="0" smtClean="0"/>
              <a:t> o flujo de trabajo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373" y="1259244"/>
            <a:ext cx="8867731" cy="5373502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CuadroTexto 3"/>
          <p:cNvSpPr txBox="1"/>
          <p:nvPr/>
        </p:nvSpPr>
        <p:spPr>
          <a:xfrm>
            <a:off x="268285" y="1910516"/>
            <a:ext cx="1454526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Edición en formato </a:t>
            </a:r>
            <a:r>
              <a:rPr lang="es-ES_tradnl" sz="1600" kern="1200" dirty="0" smtClean="0">
                <a:latin typeface="Courier New"/>
                <a:cs typeface="Courier New"/>
              </a:rPr>
              <a:t>.</a:t>
            </a:r>
            <a:r>
              <a:rPr lang="es-ES_tradnl" sz="1600" kern="1200" dirty="0" err="1" smtClean="0">
                <a:latin typeface="Courier New"/>
                <a:cs typeface="Courier New"/>
              </a:rPr>
              <a:t>doc</a:t>
            </a:r>
            <a:endParaRPr lang="es-ES_tradnl" sz="1600" kern="1200" dirty="0">
              <a:latin typeface="Courier New"/>
              <a:cs typeface="Courier New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1776615" y="2122627"/>
            <a:ext cx="223501" cy="7095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3529503" y="2126174"/>
            <a:ext cx="223501" cy="7095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021106" y="1909275"/>
            <a:ext cx="145452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Conversión en formato </a:t>
            </a:r>
            <a:r>
              <a:rPr lang="es-ES_tradnl" sz="1600" kern="1200" dirty="0" smtClean="0">
                <a:latin typeface="Courier New"/>
                <a:cs typeface="Courier New"/>
              </a:rPr>
              <a:t>.</a:t>
            </a:r>
            <a:r>
              <a:rPr lang="es-ES_tradnl" sz="1600" kern="1200" dirty="0" err="1" smtClean="0">
                <a:latin typeface="Courier New"/>
                <a:cs typeface="Courier New"/>
              </a:rPr>
              <a:t>xml</a:t>
            </a:r>
            <a:endParaRPr lang="es-ES_tradnl" sz="1600" kern="1200" dirty="0">
              <a:latin typeface="Courier New"/>
              <a:cs typeface="Courier Ne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05479" y="1910516"/>
            <a:ext cx="1511584" cy="107721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Marcado filológico y lexicográfico del texto</a:t>
            </a:r>
            <a:endParaRPr lang="es-ES_tradnl" sz="1600" kern="1200" dirty="0">
              <a:latin typeface="Papyrus"/>
              <a:cs typeface="Papyru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649403" y="32328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340005" y="2133013"/>
            <a:ext cx="223501" cy="7095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626688" y="1921403"/>
            <a:ext cx="1454526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Creación del motor de búsqueda</a:t>
            </a:r>
            <a:endParaRPr lang="es-ES_tradnl" sz="1600" kern="1200" dirty="0">
              <a:latin typeface="Papyrus"/>
              <a:cs typeface="Papyrus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7112487" y="2136560"/>
            <a:ext cx="223501" cy="7096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396071" y="1934145"/>
            <a:ext cx="1454526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000000"/>
                </a:solidFill>
                <a:latin typeface="Papyrus"/>
                <a:cs typeface="Papyrus"/>
              </a:rPr>
              <a:t>D</a:t>
            </a:r>
            <a:r>
              <a:rPr lang="es-ES_tradnl" sz="1600" dirty="0" smtClean="0">
                <a:solidFill>
                  <a:srgbClr val="000000"/>
                </a:solidFill>
                <a:latin typeface="Papyrus"/>
                <a:cs typeface="Papyrus"/>
              </a:rPr>
              <a:t>iseño</a:t>
            </a:r>
            <a:r>
              <a:rPr lang="es-ES_tradnl" sz="1600" kern="1200" dirty="0" smtClean="0">
                <a:solidFill>
                  <a:srgbClr val="000000"/>
                </a:solidFill>
                <a:latin typeface="Papyrus"/>
                <a:cs typeface="Papyrus"/>
              </a:rPr>
              <a:t> de la interfaz web</a:t>
            </a:r>
            <a:endParaRPr lang="es-ES_tradnl" sz="1600" kern="1200" dirty="0">
              <a:solidFill>
                <a:srgbClr val="000000"/>
              </a:solidFill>
              <a:latin typeface="Papyrus"/>
              <a:cs typeface="Papyru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09373" y="3274289"/>
            <a:ext cx="5358403" cy="3452723"/>
          </a:xfrm>
          <a:prstGeom prst="rect">
            <a:avLst/>
          </a:prstGeom>
          <a:solidFill>
            <a:schemeClr val="accent3">
              <a:lumMod val="75000"/>
              <a:alpha val="1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kern="1200"/>
          </a:p>
        </p:txBody>
      </p:sp>
      <p:sp>
        <p:nvSpPr>
          <p:cNvPr id="17" name="CuadroTexto 16"/>
          <p:cNvSpPr txBox="1"/>
          <p:nvPr/>
        </p:nvSpPr>
        <p:spPr>
          <a:xfrm>
            <a:off x="290778" y="4780129"/>
            <a:ext cx="1454526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Planificación previa:</a:t>
            </a:r>
            <a:endParaRPr lang="es-ES_tradnl" sz="1600" kern="1200" dirty="0">
              <a:latin typeface="Papyrus"/>
              <a:cs typeface="Papyrus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2060579" y="3895039"/>
            <a:ext cx="14191" cy="2135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610923" y="7673696"/>
            <a:ext cx="3689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2060579" y="3895039"/>
            <a:ext cx="3689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074770" y="6030570"/>
            <a:ext cx="3689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2086002" y="4918629"/>
            <a:ext cx="3689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2616656" y="3691403"/>
            <a:ext cx="2217412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a-ES" sz="1600" kern="1200" dirty="0">
                <a:latin typeface="Papyrus"/>
                <a:cs typeface="Papyrus"/>
              </a:rPr>
              <a:t>1. </a:t>
            </a:r>
            <a:r>
              <a:rPr lang="es-ES_tradnl" sz="1600" kern="1200" dirty="0" smtClean="0">
                <a:latin typeface="Papyrus"/>
                <a:cs typeface="Papyrus"/>
              </a:rPr>
              <a:t>Estructura de las voces</a:t>
            </a:r>
            <a:endParaRPr lang="es-ES_tradnl" sz="1600" kern="1200" dirty="0">
              <a:latin typeface="Papyrus"/>
              <a:cs typeface="Papyru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616656" y="4664320"/>
            <a:ext cx="2763747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a-ES" sz="1600" kern="1200" dirty="0">
                <a:latin typeface="Papyrus"/>
                <a:cs typeface="Papyrus"/>
              </a:rPr>
              <a:t>2. </a:t>
            </a:r>
            <a:r>
              <a:rPr lang="es-ES_tradnl" sz="1600" kern="1200" dirty="0" smtClean="0">
                <a:latin typeface="Papyrus"/>
                <a:cs typeface="Papyrus"/>
              </a:rPr>
              <a:t>Creación de un esquema </a:t>
            </a:r>
            <a:r>
              <a:rPr lang="es-ES_tradnl" sz="1600" kern="1200" dirty="0" err="1" smtClean="0">
                <a:latin typeface="Papyrus"/>
                <a:cs typeface="Papyrus"/>
              </a:rPr>
              <a:t>RelaxNG</a:t>
            </a:r>
            <a:endParaRPr lang="es-ES_tradnl" sz="1600" kern="1200" dirty="0">
              <a:latin typeface="Papyrus"/>
              <a:cs typeface="Papyrus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616657" y="5546138"/>
            <a:ext cx="2217412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ca-ES" sz="1600" kern="1200" dirty="0">
                <a:latin typeface="Papyrus"/>
                <a:cs typeface="Papyrus"/>
              </a:rPr>
              <a:t>3. </a:t>
            </a:r>
            <a:r>
              <a:rPr lang="es-ES_tradnl" sz="1600" kern="1200" dirty="0" smtClean="0">
                <a:latin typeface="Papyrus"/>
                <a:cs typeface="Papyrus"/>
              </a:rPr>
              <a:t>Redacción de una documentación </a:t>
            </a:r>
            <a:r>
              <a:rPr lang="es-ES_tradnl" sz="1600" dirty="0" smtClean="0">
                <a:latin typeface="Papyrus"/>
                <a:cs typeface="Papyrus"/>
              </a:rPr>
              <a:t>y </a:t>
            </a:r>
            <a:r>
              <a:rPr lang="es-ES_tradnl" sz="1600" kern="1200" dirty="0" smtClean="0">
                <a:latin typeface="Papyrus"/>
                <a:cs typeface="Papyrus"/>
              </a:rPr>
              <a:t>de unas instrucciones de marcado</a:t>
            </a:r>
            <a:endParaRPr lang="es-ES_tradnl" sz="1600" kern="1200" dirty="0">
              <a:latin typeface="Papyrus"/>
              <a:cs typeface="Papyru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657960" y="3602651"/>
            <a:ext cx="1851204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Conexión con el CODOLCAT</a:t>
            </a:r>
            <a:endParaRPr lang="es-ES_tradnl" sz="1600" kern="1200" dirty="0">
              <a:latin typeface="Papyrus"/>
              <a:cs typeface="Papyrus"/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8011936" y="2673986"/>
            <a:ext cx="12901" cy="189584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6955270" y="4952192"/>
            <a:ext cx="1895327" cy="5847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kern="1200" dirty="0" smtClean="0">
                <a:latin typeface="Papyrus"/>
                <a:cs typeface="Papyrus"/>
              </a:rPr>
              <a:t>Publicación en línea</a:t>
            </a:r>
            <a:endParaRPr lang="es-ES_tradnl" sz="1600" kern="1200" dirty="0">
              <a:latin typeface="Papyrus"/>
              <a:cs typeface="Papyrus"/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 flipV="1">
            <a:off x="977947" y="2512499"/>
            <a:ext cx="2827532" cy="2267630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6435474" y="2833308"/>
            <a:ext cx="0" cy="584209"/>
          </a:xfrm>
          <a:prstGeom prst="line">
            <a:avLst/>
          </a:prstGeom>
          <a:ln>
            <a:solidFill>
              <a:schemeClr val="tx1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Evolución del GMLC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rcRect t="5164" b="5164"/>
          <a:stretch>
            <a:fillRect/>
          </a:stretch>
        </p:blipFill>
        <p:spPr>
          <a:xfrm>
            <a:off x="1379877" y="1899723"/>
            <a:ext cx="6296667" cy="3571480"/>
          </a:xfrm>
        </p:spPr>
      </p:pic>
    </p:spTree>
    <p:extLst>
      <p:ext uri="{BB962C8B-B14F-4D97-AF65-F5344CB8AC3E}">
        <p14:creationId xmlns:p14="http://schemas.microsoft.com/office/powerpoint/2010/main" val="254737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Evolución del GMLC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39320" r="-1237" b="-9623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Solsticio.thmx</Template>
  <TotalTime>2201</TotalTime>
  <Words>299</Words>
  <Application>Microsoft Office PowerPoint</Application>
  <PresentationFormat>Presentación en pantalla (4:3)</PresentationFormat>
  <Paragraphs>71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la edición digital del Glossarium Mediae Latinitatis Cataloniae (GMLC)</vt:lpstr>
      <vt:lpstr>Historia editorial del GMLC</vt:lpstr>
      <vt:lpstr>Líneas de investigación del grupo</vt:lpstr>
      <vt:lpstr>Edición digital del GMLC</vt:lpstr>
      <vt:lpstr>Ventajas del marcado digital</vt:lpstr>
      <vt:lpstr>Tipo de marcado:  Text Encoding Initiative (TEI)</vt:lpstr>
      <vt:lpstr>Workflow o flujo de trabajo</vt:lpstr>
      <vt:lpstr>Evolución del GMLC</vt:lpstr>
      <vt:lpstr>Evolución del GMLC</vt:lpstr>
      <vt:lpstr>Evolución del GMLC</vt:lpstr>
      <vt:lpstr>Evolución del GMLC</vt:lpstr>
      <vt:lpstr>Muestra de la edición digital</vt:lpstr>
      <vt:lpstr>Muestra de la edición digital</vt:lpstr>
      <vt:lpstr>Muestra de la edición digital</vt:lpstr>
      <vt:lpstr>Muestra de la edición digital</vt:lpstr>
      <vt:lpstr>Muestra de la edición digital</vt:lpstr>
      <vt:lpstr>Muestra de la edición digital</vt:lpstr>
      <vt:lpstr>Perspectivas de futuro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 l’edició digital del Glossarium Mediae Latinitatis Cataloniae (GMLC)</dc:title>
  <dc:creator>Susanna Allés</dc:creator>
  <cp:lastModifiedBy>Marta</cp:lastModifiedBy>
  <cp:revision>101</cp:revision>
  <dcterms:created xsi:type="dcterms:W3CDTF">2013-11-04T11:07:14Z</dcterms:created>
  <dcterms:modified xsi:type="dcterms:W3CDTF">2013-11-22T08:29:10Z</dcterms:modified>
</cp:coreProperties>
</file>